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918" y="14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DFB7B-3196-4F59-8E87-F4C25BC86E03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EB756-9FCB-4BD5-B30F-8491550711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DFFC4-598D-4ED1-91A8-86B5803E5513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D2D4A-8B63-4717-9DEF-89CFB585C8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0A0A2-0985-4645-BCD3-F73C048F1DC8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816C0-92A7-4B43-A679-B1035A7185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95BD1-8347-47D5-8C8D-08D8E017AD56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4C766-7235-48AF-9BF6-43DD32BEFA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7ADD8B-9F0B-4396-94D0-F0D33194ED02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0C420-C35F-4FCD-99EA-CD2F7B198F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5DE5B-7D35-4314-91D8-D675F8C0832E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88B17-C62B-4B44-A21A-10C0C87603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84F071-A3A1-4A06-B259-BA45EB778B9B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A5F21-1900-4F40-A474-8BF8C59E8D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A5593-B1C5-46C3-820A-59752B3B25A3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02096-015D-40EE-A3D7-C81C2B4776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7050C-3F7D-4EC6-8387-7880D0CBCBB5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C4FCC-C388-48AC-B6B7-1AE01365FD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CDEDB-8D9B-47E4-BDA0-303DD313A2EF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DAB66-B6D0-4A03-A265-C98B5B9F50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B4FD1B-993A-4258-907A-EBA943B09659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3B338-0124-42DE-9142-31BFEAC451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7B097D72-3081-43F5-9F32-F609338A2746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A243FBD-07AF-44AD-A51C-E07B59AE5A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500063"/>
            <a:ext cx="8101013" cy="5357812"/>
          </a:xfrm>
        </p:spPr>
        <p:txBody>
          <a:bodyPr/>
          <a:lstStyle/>
          <a:p>
            <a:pPr eaLnBrk="1" hangingPunct="1"/>
            <a:r>
              <a:rPr lang="uk-UA" sz="2400" b="1" smtClean="0"/>
              <a:t/>
            </a:r>
            <a:br>
              <a:rPr lang="uk-UA" sz="2400" b="1" smtClean="0"/>
            </a:br>
            <a:r>
              <a:rPr lang="uk-UA" sz="2400" b="1" smtClean="0"/>
              <a:t/>
            </a:r>
            <a:br>
              <a:rPr lang="uk-UA" sz="2400" b="1" smtClean="0"/>
            </a:br>
            <a:r>
              <a:rPr lang="uk-UA" sz="2600" b="1" smtClean="0">
                <a:latin typeface="Times New Roman" pitchFamily="18" charset="0"/>
              </a:rPr>
              <a:t>Міністерство освіти і науки України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Херсонський державний університет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Факультет економіки і менеджменту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Кафедра менеджменту і адміністрування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smtClean="0">
                <a:latin typeface="Times New Roman" pitchFamily="18" charset="0"/>
              </a:rPr>
              <a:t> </a:t>
            </a:r>
            <a:r>
              <a:rPr lang="uk-UA" sz="2600" b="1" smtClean="0">
                <a:latin typeface="Times New Roman" pitchFamily="18" charset="0"/>
              </a:rPr>
              <a:t>”</a:t>
            </a:r>
            <a:r>
              <a:rPr lang="uk-UA" sz="2600" b="1" u="sng" smtClean="0">
                <a:latin typeface="Times New Roman" pitchFamily="18" charset="0"/>
              </a:rPr>
              <a:t>АНАЛІТИЧНЕ ЗАБЕЗПЕЧЕННЯ УПРАВЛІННЯ БІЗНЕСОМ</a:t>
            </a:r>
            <a:r>
              <a:rPr lang="uk-UA" sz="2600" b="1" smtClean="0">
                <a:latin typeface="Times New Roman" pitchFamily="18" charset="0"/>
              </a:rPr>
              <a:t>”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 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smtClean="0">
                <a:latin typeface="Times New Roman" pitchFamily="18" charset="0"/>
              </a:rPr>
              <a:t>Галузь знань </a:t>
            </a:r>
            <a:r>
              <a:rPr lang="uk-UA" sz="2600" u="sng" smtClean="0">
                <a:latin typeface="Times New Roman" pitchFamily="18" charset="0"/>
              </a:rPr>
              <a:t>07 Управління та адміністрування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smtClean="0">
                <a:latin typeface="Times New Roman" pitchFamily="18" charset="0"/>
              </a:rPr>
              <a:t>Спеціальність 073 «Менеджмент»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smtClean="0">
                <a:latin typeface="Times New Roman" pitchFamily="18" charset="0"/>
              </a:rPr>
              <a:t>Перший (бакалаврський) рівень вищої освіти</a:t>
            </a:r>
            <a:r>
              <a:rPr lang="ru-RU" sz="2600" smtClean="0">
                <a:latin typeface="Times New Roman" pitchFamily="18" charset="0"/>
              </a:rPr>
              <a:t> </a:t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Херсон</a:t>
            </a:r>
            <a:endParaRPr lang="en-US" sz="2600" b="1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Содержимое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600" b="1" smtClean="0">
                <a:latin typeface="Times New Roman" pitchFamily="18" charset="0"/>
              </a:rPr>
              <a:t>Предметом </a:t>
            </a:r>
            <a:r>
              <a:rPr lang="ru-RU" sz="2600" smtClean="0">
                <a:latin typeface="Times New Roman" pitchFamily="18" charset="0"/>
              </a:rPr>
              <a:t>вивчення навчальної дисципліни </a:t>
            </a:r>
            <a:r>
              <a:rPr lang="uk-UA" sz="2600" smtClean="0">
                <a:latin typeface="Times New Roman" pitchFamily="18" charset="0"/>
              </a:rPr>
              <a:t>є </a:t>
            </a:r>
            <a:r>
              <a:rPr lang="ru-RU" sz="2600" smtClean="0">
                <a:latin typeface="Times New Roman" pitchFamily="18" charset="0"/>
              </a:rPr>
              <a:t>комплекс теоретичних, методологічних, організаційних та практичних питань, пов’язаних із обліково-аналітичним забезпеченням управління діяльністю суб’єктів господарювання</a:t>
            </a:r>
            <a:r>
              <a:rPr lang="uk-UA" sz="2600" smtClean="0">
                <a:latin typeface="Times New Roman" pitchFamily="18" charset="0"/>
              </a:rPr>
              <a:t>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600" b="1" smtClean="0">
                <a:latin typeface="Times New Roman" pitchFamily="18" charset="0"/>
              </a:rPr>
              <a:t>Мета дисципліни </a:t>
            </a:r>
            <a:r>
              <a:rPr lang="ru-RU" sz="2600" smtClean="0">
                <a:latin typeface="Times New Roman" pitchFamily="18" charset="0"/>
              </a:rPr>
              <a:t>– комплексне розв’язання проблем обліково-аналітичного забезпечення управління суб’єктів господарювання шляхом розробки теоретичних і практичних рекомендацій та пропозицій в рамках комплексного підходу до побудови обліково-аналітичної системи управління в цілому та розвитку бухгалтерського обліку і аналізу господарської діяльності зокрема, що спрямовано на забезпечення інформаційних потреб системи управління та зовнішніх користувачів 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600" b="1" smtClean="0">
                <a:latin typeface="Times New Roman" pitchFamily="18" charset="0"/>
              </a:rPr>
              <a:t>Завдання дисципліни </a:t>
            </a:r>
            <a:r>
              <a:rPr lang="ru-RU" sz="2600" smtClean="0">
                <a:latin typeface="Times New Roman" pitchFamily="18" charset="0"/>
              </a:rPr>
              <a:t>- вивчення сутності та ролі інформаційно-аналітичної діяльності в системі забезпечення фінансово-економічної безпеки, засвоєння теоретичних та організаційно-правових основ інформаційно-аналітичної діяльності, принципів, методів, форм і способів ведення конкурентної діяльності.</a:t>
            </a:r>
            <a:endParaRPr lang="en-US" sz="26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uk-UA" sz="24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sz="2400" dirty="0" smtClean="0">
                <a:latin typeface="Times New Roman" pitchFamily="18" charset="0"/>
              </a:rPr>
              <a:t>    Вивчення </a:t>
            </a:r>
            <a:r>
              <a:rPr lang="uk-UA" sz="2400" dirty="0" smtClean="0">
                <a:latin typeface="Times New Roman" pitchFamily="18" charset="0"/>
              </a:rPr>
              <a:t>навчальної дисципліни передбачає формування та розвиток у студентів загальних та фахових </a:t>
            </a:r>
            <a:r>
              <a:rPr lang="uk-UA" sz="2400" b="1" dirty="0" err="1" smtClean="0">
                <a:latin typeface="Times New Roman" pitchFamily="18" charset="0"/>
              </a:rPr>
              <a:t>компетентностей</a:t>
            </a:r>
            <a:r>
              <a:rPr lang="uk-UA" sz="2400" dirty="0" smtClean="0">
                <a:latin typeface="Times New Roman" pitchFamily="18" charset="0"/>
              </a:rPr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sz="2400" dirty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sz="2400" dirty="0" smtClean="0">
                <a:latin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uk-UA" sz="2400" dirty="0"/>
              <a:t>Здатність до абстрактного мислення, аналізу, синтезу. </a:t>
            </a:r>
            <a:endParaRPr lang="ru-RU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/>
              <a:t>Здатність визначати та описувати характеристики організації. </a:t>
            </a:r>
            <a:endParaRPr lang="ru-RU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 smtClean="0"/>
              <a:t>Здатність </a:t>
            </a:r>
            <a:r>
              <a:rPr lang="uk-UA" sz="2400" dirty="0"/>
              <a:t>аналізувати результати діяльності організації, зіставляти їх з факторами впливу зовнішнього та внутрішнього середовища. </a:t>
            </a:r>
            <a:endParaRPr lang="ru-RU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uk-UA" sz="2400" dirty="0"/>
              <a:t>Вміння визначати функціональні </a:t>
            </a:r>
            <a:r>
              <a:rPr lang="uk-UA" sz="2400" dirty="0" smtClean="0"/>
              <a:t>області організації </a:t>
            </a:r>
            <a:r>
              <a:rPr lang="uk-UA" sz="2400" dirty="0"/>
              <a:t>та зв’язки між ними. </a:t>
            </a:r>
            <a:endParaRPr lang="uk-UA" sz="24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59765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endParaRPr lang="uk-UA" sz="1600" b="1" i="1" dirty="0" smtClean="0">
              <a:latin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uk-UA" sz="2800" b="1" i="1" dirty="0">
              <a:latin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uk-UA" sz="2800" b="1" i="1" dirty="0" smtClean="0">
                <a:latin typeface="Times New Roman" pitchFamily="18" charset="0"/>
              </a:rPr>
              <a:t>Програмні </a:t>
            </a:r>
            <a:r>
              <a:rPr lang="uk-UA" sz="2800" b="1" i="1" dirty="0" smtClean="0">
                <a:latin typeface="Times New Roman" pitchFamily="18" charset="0"/>
              </a:rPr>
              <a:t>результати навчання:</a:t>
            </a:r>
            <a:r>
              <a:rPr lang="uk-UA" sz="2800" dirty="0" smtClean="0">
                <a:latin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ru-RU" sz="2800" dirty="0" smtClean="0">
              <a:latin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ru-RU" sz="2800" dirty="0">
              <a:latin typeface="Times New Roman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uk-UA" sz="2800" dirty="0"/>
              <a:t>Демонструвати навички виявлення проблем та обґрунтування управлінських рішень. </a:t>
            </a:r>
            <a:endParaRPr lang="ru-RU" sz="2800" dirty="0"/>
          </a:p>
          <a:p>
            <a:pPr>
              <a:buFont typeface="Wingdings" panose="05000000000000000000" pitchFamily="2" charset="2"/>
              <a:buChar char="v"/>
            </a:pPr>
            <a:r>
              <a:rPr lang="uk-UA" sz="2800" dirty="0" smtClean="0"/>
              <a:t>Описувати </a:t>
            </a:r>
            <a:r>
              <a:rPr lang="uk-UA" sz="2800" dirty="0"/>
              <a:t>зміст функціональних сфер діяльності організації. </a:t>
            </a:r>
            <a:endParaRPr lang="ru-RU" sz="2800" dirty="0"/>
          </a:p>
          <a:p>
            <a:pPr>
              <a:buFont typeface="Wingdings" panose="05000000000000000000" pitchFamily="2" charset="2"/>
              <a:buChar char="v"/>
            </a:pPr>
            <a:r>
              <a:rPr lang="uk-UA" sz="2800" dirty="0" smtClean="0"/>
              <a:t>Виявляти </a:t>
            </a:r>
            <a:r>
              <a:rPr lang="uk-UA" sz="2800" dirty="0"/>
              <a:t>навички пошуку, збирання та аналізу інформації, розрахунку показників для обґрунтування управлінських рішень. </a:t>
            </a:r>
            <a:endParaRPr lang="ru-RU" sz="2800" dirty="0"/>
          </a:p>
          <a:p>
            <a:pPr>
              <a:buFont typeface="Wingdings" panose="05000000000000000000" pitchFamily="2" charset="2"/>
              <a:buChar char="v"/>
            </a:pPr>
            <a:r>
              <a:rPr lang="uk-UA" sz="2800" dirty="0" smtClean="0"/>
              <a:t>Виявляти </a:t>
            </a:r>
            <a:r>
              <a:rPr lang="uk-UA" sz="2800" dirty="0"/>
              <a:t>навички організаційного проектування. </a:t>
            </a:r>
            <a:endParaRPr lang="ru-RU" sz="2800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ru-RU" sz="16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8313" y="0"/>
            <a:ext cx="8229600" cy="561975"/>
          </a:xfrm>
        </p:spPr>
        <p:txBody>
          <a:bodyPr/>
          <a:lstStyle/>
          <a:p>
            <a:pPr eaLnBrk="1" hangingPunct="1"/>
            <a:r>
              <a:rPr lang="ru-RU" sz="4000" smtClean="0">
                <a:latin typeface="Times New Roman" pitchFamily="18" charset="0"/>
              </a:rPr>
              <a:t>Перел</a:t>
            </a:r>
            <a:r>
              <a:rPr lang="uk-UA" sz="4000" smtClean="0">
                <a:latin typeface="Times New Roman" pitchFamily="18" charset="0"/>
              </a:rPr>
              <a:t>і</a:t>
            </a:r>
            <a:r>
              <a:rPr lang="ru-RU" sz="4000" smtClean="0">
                <a:latin typeface="Times New Roman" pitchFamily="18" charset="0"/>
              </a:rPr>
              <a:t>к тем</a:t>
            </a:r>
            <a:endParaRPr lang="en-US" sz="4000" smtClean="0">
              <a:latin typeface="Times New Roman" pitchFamily="18" charset="0"/>
            </a:endParaRPr>
          </a:p>
        </p:txBody>
      </p:sp>
      <p:sp>
        <p:nvSpPr>
          <p:cNvPr id="17410" name="Содержимое 2"/>
          <p:cNvSpPr>
            <a:spLocks noGrp="1"/>
          </p:cNvSpPr>
          <p:nvPr>
            <p:ph idx="4294967295"/>
          </p:nvPr>
        </p:nvSpPr>
        <p:spPr>
          <a:xfrm>
            <a:off x="468313" y="549275"/>
            <a:ext cx="8229600" cy="6308725"/>
          </a:xfrm>
        </p:spPr>
        <p:txBody>
          <a:bodyPr/>
          <a:lstStyle/>
          <a:p>
            <a:pPr eaLnBrk="1" hangingPunct="1"/>
            <a:r>
              <a:rPr lang="uk-UA" sz="2400" smtClean="0">
                <a:latin typeface="Times New Roman" pitchFamily="18" charset="0"/>
              </a:rPr>
              <a:t>Тема 1. </a:t>
            </a:r>
            <a:r>
              <a:rPr lang="ru-RU" sz="2400" smtClean="0">
                <a:latin typeface="Times New Roman" pitchFamily="18" charset="0"/>
              </a:rPr>
              <a:t>Теоретичні основи інформаційно-аналітичного забезпечення системи управління підприємством </a:t>
            </a:r>
            <a:endParaRPr lang="uk-UA" sz="2400" smtClean="0">
              <a:latin typeface="Times New Roman" pitchFamily="18" charset="0"/>
            </a:endParaRPr>
          </a:p>
          <a:p>
            <a:pPr eaLnBrk="1" hangingPunct="1"/>
            <a:r>
              <a:rPr lang="uk-UA" sz="2400" smtClean="0">
                <a:latin typeface="Times New Roman" pitchFamily="18" charset="0"/>
              </a:rPr>
              <a:t>Тема 2. </a:t>
            </a:r>
            <a:r>
              <a:rPr lang="ru-RU" sz="2400" smtClean="0">
                <a:latin typeface="Times New Roman" pitchFamily="18" charset="0"/>
              </a:rPr>
              <a:t>Роль інформаційно-аналітичної діяльності в забезпеченні безпеки суб'єктів господарювання </a:t>
            </a:r>
            <a:endParaRPr lang="uk-UA" sz="2400" smtClean="0">
              <a:latin typeface="Times New Roman" pitchFamily="18" charset="0"/>
            </a:endParaRPr>
          </a:p>
          <a:p>
            <a:pPr eaLnBrk="1" hangingPunct="1"/>
            <a:r>
              <a:rPr lang="uk-UA" sz="2400" smtClean="0">
                <a:latin typeface="Times New Roman" pitchFamily="18" charset="0"/>
              </a:rPr>
              <a:t>Тема 3. </a:t>
            </a:r>
            <a:r>
              <a:rPr lang="ru-RU" sz="2400" smtClean="0">
                <a:latin typeface="Times New Roman" pitchFamily="18" charset="0"/>
              </a:rPr>
              <a:t>Інформаційні потреби споживачів </a:t>
            </a:r>
            <a:endParaRPr lang="uk-UA" sz="2400" smtClean="0">
              <a:latin typeface="Times New Roman" pitchFamily="18" charset="0"/>
            </a:endParaRPr>
          </a:p>
          <a:p>
            <a:pPr eaLnBrk="1" hangingPunct="1"/>
            <a:r>
              <a:rPr lang="uk-UA" sz="2400" smtClean="0">
                <a:latin typeface="Times New Roman" pitchFamily="18" charset="0"/>
              </a:rPr>
              <a:t>Тема 4. </a:t>
            </a:r>
            <a:r>
              <a:rPr lang="ru-RU" sz="2400" smtClean="0">
                <a:latin typeface="Times New Roman" pitchFamily="18" charset="0"/>
              </a:rPr>
              <a:t>Процес збору, обробки і аналізу інформації</a:t>
            </a:r>
            <a:endParaRPr lang="uk-UA" sz="2400" smtClean="0">
              <a:latin typeface="Times New Roman" pitchFamily="18" charset="0"/>
            </a:endParaRPr>
          </a:p>
          <a:p>
            <a:pPr eaLnBrk="1" hangingPunct="1"/>
            <a:r>
              <a:rPr lang="uk-UA" sz="2400" smtClean="0">
                <a:latin typeface="Times New Roman" pitchFamily="18" charset="0"/>
              </a:rPr>
              <a:t>Тема 5. </a:t>
            </a:r>
            <a:r>
              <a:rPr lang="ru-RU" sz="2400" smtClean="0">
                <a:latin typeface="Times New Roman" pitchFamily="18" charset="0"/>
              </a:rPr>
              <a:t>Оцінка достовірності інформації </a:t>
            </a:r>
            <a:endParaRPr lang="uk-UA" sz="2400" smtClean="0">
              <a:latin typeface="Times New Roman" pitchFamily="18" charset="0"/>
            </a:endParaRPr>
          </a:p>
          <a:p>
            <a:pPr eaLnBrk="1" hangingPunct="1"/>
            <a:r>
              <a:rPr lang="uk-UA" sz="2400" smtClean="0">
                <a:latin typeface="Times New Roman" pitchFamily="18" charset="0"/>
              </a:rPr>
              <a:t>Тема 6. </a:t>
            </a:r>
            <a:r>
              <a:rPr lang="ru-RU" sz="2400" smtClean="0">
                <a:latin typeface="Times New Roman" pitchFamily="18" charset="0"/>
              </a:rPr>
              <a:t>Комунікаційний процес як суспільна функція інформаційно-аналітичної діяльності </a:t>
            </a:r>
            <a:endParaRPr lang="uk-UA" sz="2400" smtClean="0">
              <a:latin typeface="Times New Roman" pitchFamily="18" charset="0"/>
            </a:endParaRPr>
          </a:p>
          <a:p>
            <a:pPr eaLnBrk="1" hangingPunct="1"/>
            <a:r>
              <a:rPr lang="uk-UA" sz="2400" smtClean="0">
                <a:latin typeface="Times New Roman" pitchFamily="18" charset="0"/>
              </a:rPr>
              <a:t>Тема 7. </a:t>
            </a:r>
            <a:r>
              <a:rPr lang="ru-RU" sz="2400" smtClean="0">
                <a:latin typeface="Times New Roman" pitchFamily="18" charset="0"/>
              </a:rPr>
              <a:t>Збір і обробка інформації для оцінки економічної спроможності підприємств </a:t>
            </a:r>
            <a:endParaRPr lang="uk-UA" sz="2400" smtClean="0">
              <a:latin typeface="Times New Roman" pitchFamily="18" charset="0"/>
            </a:endParaRPr>
          </a:p>
          <a:p>
            <a:pPr eaLnBrk="1" hangingPunct="1"/>
            <a:r>
              <a:rPr lang="uk-UA" sz="2400" smtClean="0">
                <a:latin typeface="Times New Roman" pitchFamily="18" charset="0"/>
              </a:rPr>
              <a:t>Тема 8. </a:t>
            </a:r>
            <a:r>
              <a:rPr lang="ru-RU" sz="2400" smtClean="0">
                <a:latin typeface="Times New Roman" pitchFamily="18" charset="0"/>
              </a:rPr>
              <a:t>«Інформаційна безпека в системі інформаційно-аналітичного забезпечення </a:t>
            </a:r>
            <a:endParaRPr lang="uk-UA" sz="24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25487"/>
          </a:xfrm>
        </p:spPr>
        <p:txBody>
          <a:bodyPr/>
          <a:lstStyle/>
          <a:p>
            <a:pPr eaLnBrk="1" hangingPunct="1"/>
            <a:r>
              <a:rPr lang="uk-UA" sz="2400" b="1" smtClean="0">
                <a:latin typeface="Times New Roman" pitchFamily="18" charset="0"/>
              </a:rPr>
              <a:t>РЕКОМЕНДОВАНА ЛІТЕРАТУРА</a:t>
            </a:r>
            <a:endParaRPr lang="en-US" sz="2400" smtClean="0">
              <a:latin typeface="Times New Roman" pitchFamily="18" charset="0"/>
            </a:endParaRPr>
          </a:p>
        </p:txBody>
      </p:sp>
      <p:sp>
        <p:nvSpPr>
          <p:cNvPr id="18434" name="Содержимое 2"/>
          <p:cNvSpPr>
            <a:spLocks noGrp="1"/>
          </p:cNvSpPr>
          <p:nvPr>
            <p:ph idx="4294967295"/>
          </p:nvPr>
        </p:nvSpPr>
        <p:spPr>
          <a:xfrm>
            <a:off x="457200" y="928688"/>
            <a:ext cx="8229600" cy="5197475"/>
          </a:xfrm>
        </p:spPr>
        <p:txBody>
          <a:bodyPr/>
          <a:lstStyle/>
          <a:p>
            <a:pPr marL="609600" indent="-609600" eaLnBrk="1" hangingPunct="1"/>
            <a:r>
              <a:rPr lang="uk-UA" sz="2600" smtClean="0">
                <a:latin typeface="Times New Roman" pitchFamily="18" charset="0"/>
              </a:rPr>
              <a:t>Макаренко С.М., Олійник Н.М. «Бізнес-планування». Навчально-методичний посібник для студентів спеціальності 073 «Менеджмент» рівня вищої освіти «бакалавр». Херсон: ТОВ «ВКФ «СТАР» ЛТД», 2017. 224 с.</a:t>
            </a:r>
            <a:r>
              <a:rPr lang="ru-RU" sz="2600" smtClean="0">
                <a:latin typeface="Times New Roman" pitchFamily="18" charset="0"/>
              </a:rPr>
              <a:t> </a:t>
            </a:r>
            <a:endParaRPr lang="uk-UA" sz="2600" smtClean="0">
              <a:latin typeface="Times New Roman" pitchFamily="18" charset="0"/>
            </a:endParaRPr>
          </a:p>
          <a:p>
            <a:pPr marL="609600" indent="-609600" eaLnBrk="1" hangingPunct="1"/>
            <a:r>
              <a:rPr lang="ru-RU" sz="2600" smtClean="0">
                <a:latin typeface="Times New Roman" pitchFamily="18" charset="0"/>
              </a:rPr>
              <a:t>Варенко В.М. Інформаційно-аналітична діяльність: Навч. посіб. К.: Університет «Україна», 2014. 417 с. </a:t>
            </a:r>
          </a:p>
          <a:p>
            <a:pPr marL="609600" indent="-609600" eaLnBrk="1" hangingPunct="1"/>
            <a:r>
              <a:rPr lang="ru-RU" sz="2600" smtClean="0">
                <a:latin typeface="Times New Roman" pitchFamily="18" charset="0"/>
              </a:rPr>
              <a:t>Зубок М.І. Інформаційна безпека в підприємницькій діяльності. К.: ГНОЗІС, 2015 216 с. </a:t>
            </a:r>
          </a:p>
          <a:p>
            <a:pPr marL="609600" indent="-609600" eaLnBrk="1" hangingPunct="1"/>
            <a:r>
              <a:rPr lang="ru-RU" sz="2600" smtClean="0">
                <a:latin typeface="Times New Roman" pitchFamily="18" charset="0"/>
              </a:rPr>
              <a:t>Ситник В. Ф. Системи підтримки прийняття рішень: Навч. посіб. К.: КНЕУ, 2004. 614 с.</a:t>
            </a:r>
            <a:endParaRPr lang="en-US" sz="26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</TotalTime>
  <Words>390</Words>
  <Application>Microsoft Office PowerPoint</Application>
  <PresentationFormat>Экран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Wingdings</vt:lpstr>
      <vt:lpstr>Оформление по умолчанию</vt:lpstr>
      <vt:lpstr>  Міністерство освіти і науки України Херсонський державний університет Факультет економіки і менеджменту Кафедра менеджменту і адміністрування   ”АНАЛІТИЧНЕ ЗАБЕЗПЕЧЕННЯ УПРАВЛІННЯ БІЗНЕСОМ”   Галузь знань 07 Управління та адміністрування Спеціальність 073 «Менеджмент» Перший (бакалаврський) рівень вищої освіти     Херсон</vt:lpstr>
      <vt:lpstr>Презентация PowerPoint</vt:lpstr>
      <vt:lpstr>Презентация PowerPoint</vt:lpstr>
      <vt:lpstr>Презентация PowerPoint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фінансів, обліку та підприємництва   " ОСНОВИ ТОРГІВЕЛЬНОЇ ДІЯЛЬНОСТІ «   Галузь знань 07 Управління та адміністрування Спеціальність 076 «Підприємництво, торгівля та біржова діяльність» Ступінь вищої освіти бакалавр   ХЕРСОН</dc:title>
  <dc:creator>Пользователь Windows</dc:creator>
  <cp:lastModifiedBy>Наталия Калюжная</cp:lastModifiedBy>
  <cp:revision>18</cp:revision>
  <dcterms:created xsi:type="dcterms:W3CDTF">2020-05-28T12:18:49Z</dcterms:created>
  <dcterms:modified xsi:type="dcterms:W3CDTF">2020-06-05T10:09:55Z</dcterms:modified>
</cp:coreProperties>
</file>